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73" r:id="rId3"/>
    <p:sldId id="275" r:id="rId4"/>
    <p:sldId id="372" r:id="rId5"/>
    <p:sldId id="373" r:id="rId6"/>
    <p:sldId id="349" r:id="rId7"/>
    <p:sldId id="374" r:id="rId8"/>
    <p:sldId id="347" r:id="rId9"/>
    <p:sldId id="370" r:id="rId10"/>
    <p:sldId id="359" r:id="rId11"/>
    <p:sldId id="365" r:id="rId12"/>
  </p:sldIdLst>
  <p:sldSz cx="12192000" cy="6858000"/>
  <p:notesSz cx="6802438" cy="9934575"/>
  <p:embeddedFontLst>
    <p:embeddedFont>
      <p:font typeface="나눔고딕 ExtraBold" panose="020D0904000000000000" pitchFamily="50" charset="-127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나눔스퀘어 Bold" panose="020B0600000101010101" pitchFamily="50" charset="-127"/>
      <p:bold r:id="rId19"/>
    </p:embeddedFont>
    <p:embeddedFont>
      <p:font typeface="나눔스퀘어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25A"/>
    <a:srgbClr val="FF3300"/>
    <a:srgbClr val="EFD9D9"/>
    <a:srgbClr val="D07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9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9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C4A3A-4B16-4F89-B963-2483EFEF1B74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19AF4-31F2-4837-A630-E97038F8E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01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Hi, I’ll present how we can utilize the measurement table for storing genomic data.</a:t>
            </a:r>
          </a:p>
          <a:p>
            <a:r>
              <a:rPr lang="en-US" altLang="ko-KR"/>
              <a:t>I told you several times, but this time, it’s kind of summary.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9AF4-31F2-4837-A630-E97038F8E9A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0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As I explained in our meeting two weeks ago, when we use the measurement table for storing genomic data, this is an example of measurement table to store variants.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9AF4-31F2-4837-A630-E97038F8E9A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13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066D9-8304-4966-AFDE-2A75C16AA08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2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first version of the proposed genomic-</a:t>
            </a:r>
            <a:r>
              <a:rPr lang="en-US" altLang="ko-KR" dirty="0" err="1"/>
              <a:t>cdm</a:t>
            </a:r>
            <a:r>
              <a:rPr lang="en-US" altLang="ko-KR" dirty="0"/>
              <a:t> was designed under the consideration of the genomic test process.</a:t>
            </a:r>
          </a:p>
          <a:p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genomic-</a:t>
            </a:r>
            <a:r>
              <a:rPr lang="en-US" altLang="ko-KR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cdm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composed with the information of device, panel, targeted gene list, analysis software, parameters, quality scores, variants, and clinical impact.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066D9-8304-4966-AFDE-2A75C16AA08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265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These four genomic tables are connected to other tables of </a:t>
            </a:r>
            <a:r>
              <a:rPr lang="en-US" altLang="ko-KR" dirty="0" err="1"/>
              <a:t>omop-cdm</a:t>
            </a:r>
            <a:r>
              <a:rPr lang="en-US" altLang="ko-KR" dirty="0"/>
              <a:t> for interoperating clinical information.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066D9-8304-4966-AFDE-2A75C16AA08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82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But if we just use the measurement table instead, we can use the table like this.</a:t>
            </a:r>
          </a:p>
          <a:p>
            <a:r>
              <a:rPr lang="en-US" altLang="ko-KR" dirty="0"/>
              <a:t>Let me explain under the assumption that we have already created or found concepts about the combination of gene and variant.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source_value</a:t>
            </a:r>
            <a:r>
              <a:rPr lang="en-US" altLang="ko-KR" dirty="0"/>
              <a:t> of the combination of gene and variant goes into </a:t>
            </a:r>
            <a:r>
              <a:rPr lang="en-US" altLang="ko-KR" dirty="0" err="1"/>
              <a:t>value_source_value</a:t>
            </a:r>
            <a:r>
              <a:rPr lang="en-US" altLang="ko-KR" dirty="0"/>
              <a:t> column.</a:t>
            </a:r>
          </a:p>
          <a:p>
            <a:r>
              <a:rPr lang="en-US" altLang="ko-KR" dirty="0"/>
              <a:t>And their </a:t>
            </a:r>
            <a:r>
              <a:rPr lang="en-US" altLang="ko-KR" dirty="0" err="1"/>
              <a:t>concept_id</a:t>
            </a:r>
            <a:r>
              <a:rPr lang="en-US" altLang="ko-KR" dirty="0"/>
              <a:t> goes into the </a:t>
            </a:r>
            <a:r>
              <a:rPr lang="en-US" altLang="ko-KR" dirty="0" err="1"/>
              <a:t>measurement_concept_id</a:t>
            </a:r>
            <a:r>
              <a:rPr lang="en-US" altLang="ko-KR" dirty="0"/>
              <a:t> column, which we will use in PLP analysis scripts.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9AF4-31F2-4837-A630-E97038F8E9A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44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can easily select the rows which are related to sequencing results by checking these columns.</a:t>
            </a:r>
          </a:p>
          <a:p>
            <a:r>
              <a:rPr lang="en-US" altLang="ko-KR" dirty="0"/>
              <a:t>In the </a:t>
            </a:r>
            <a:r>
              <a:rPr lang="en-US" altLang="ko-KR" dirty="0" err="1"/>
              <a:t>measurement_type_concept_id</a:t>
            </a:r>
            <a:r>
              <a:rPr lang="en-US" altLang="ko-KR" dirty="0"/>
              <a:t> column, we can store the </a:t>
            </a:r>
            <a:r>
              <a:rPr lang="en-US" altLang="ko-KR" dirty="0" err="1"/>
              <a:t>concept_id</a:t>
            </a:r>
            <a:r>
              <a:rPr lang="en-US" altLang="ko-KR" dirty="0"/>
              <a:t> about NGS Gene Panel.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9AF4-31F2-4837-A630-E97038F8E9A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9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only have concept name for ‘lab result’ so far. If we need, we can consider to create new concept for genomic sequencing.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9AF4-31F2-4837-A630-E97038F8E9A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94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 are three types in variant roughly. It’s SNP, Fusion, and CNV.</a:t>
            </a:r>
          </a:p>
          <a:p>
            <a:r>
              <a:rPr lang="en-US" altLang="ko-KR" dirty="0"/>
              <a:t>Especially for CNV, we need to express how many they were increased.</a:t>
            </a:r>
          </a:p>
          <a:p>
            <a:r>
              <a:rPr lang="en-US" altLang="ko-KR" dirty="0"/>
              <a:t>The value of copy number goes into the value_as_number column.</a:t>
            </a:r>
          </a:p>
          <a:p>
            <a:r>
              <a:rPr lang="en-US" altLang="ko-KR" dirty="0"/>
              <a:t>In the other types, just remain the cell empty.</a:t>
            </a:r>
          </a:p>
          <a:p>
            <a:r>
              <a:rPr lang="en-US" altLang="ko-KR" dirty="0"/>
              <a:t>And for the </a:t>
            </a:r>
            <a:r>
              <a:rPr lang="en-US" altLang="ko-KR" dirty="0" err="1"/>
              <a:t>value_as_concept_id</a:t>
            </a:r>
            <a:r>
              <a:rPr lang="en-US" altLang="ko-KR" dirty="0"/>
              <a:t> column, we can fill the cells with the text ‘Positive’ even we would not store negative results.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9AF4-31F2-4837-A630-E97038F8E9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656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451E7-E163-476D-B120-86808320DED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92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</a:t>
            </a:r>
            <a:r>
              <a:rPr lang="en-US" altLang="ko-KR" baseline="0" dirty="0"/>
              <a:t> are about four types of sequencing related to their range of targeting.</a:t>
            </a:r>
          </a:p>
          <a:p>
            <a:r>
              <a:rPr lang="en-US" altLang="ko-KR" baseline="0" dirty="0"/>
              <a:t>If we create concepts for those types, we can </a:t>
            </a:r>
            <a:r>
              <a:rPr lang="en-US" altLang="ko-KR" dirty="0"/>
              <a:t>distinguish the row of the result of the cancer panel test.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19AF4-31F2-4837-A630-E97038F8E9A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0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9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32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5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41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4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8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36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7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47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82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60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A77F9-1D24-4B44-9CE0-AE12A6B49F98}" type="datetimeFigureOut">
              <a:rPr lang="ko-KR" altLang="en-US" smtClean="0"/>
              <a:t>2020-03-31 Tuesday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4859-531A-4A4D-BA22-5490BE6CE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7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2"/>
          <p:cNvSpPr txBox="1">
            <a:spLocks/>
          </p:cNvSpPr>
          <p:nvPr/>
        </p:nvSpPr>
        <p:spPr>
          <a:xfrm>
            <a:off x="1931542" y="1972941"/>
            <a:ext cx="8328916" cy="1556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21425A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Exploring Measurement Table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 an alternation of the genomic-</a:t>
            </a:r>
            <a:r>
              <a:rPr lang="en-US" sz="28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cdm</a:t>
            </a:r>
            <a:endParaRPr lang="en-US" sz="28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Shape 127"/>
          <p:cNvSpPr/>
          <p:nvPr/>
        </p:nvSpPr>
        <p:spPr>
          <a:xfrm rot="5400000">
            <a:off x="6078000" y="-133180"/>
            <a:ext cx="36000" cy="7992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70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3"/>
          <a:srcRect l="8656" t="5873" r="6213" b="6752"/>
          <a:stretch>
            <a:fillRect/>
          </a:stretch>
        </p:blipFill>
        <p:spPr>
          <a:xfrm>
            <a:off x="154560" y="177603"/>
            <a:ext cx="890365" cy="1100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2.png" descr="https://edpa.com.au/wp-content/uploads/2017/11/Ajou-Universit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23" y="104693"/>
            <a:ext cx="1212629" cy="121262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1524000" y="4695040"/>
            <a:ext cx="9144000" cy="1125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2020-03-31</a:t>
            </a:r>
          </a:p>
          <a:p>
            <a:r>
              <a:rPr lang="en-US" altLang="ko-KR" sz="1800" b="1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Seojeong</a:t>
            </a:r>
            <a:r>
              <a:rPr lang="ko-KR" altLang="en-US" sz="18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Shin,</a:t>
            </a:r>
            <a:r>
              <a:rPr lang="ko-KR" altLang="en-US" sz="18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Seng</a:t>
            </a:r>
            <a:r>
              <a:rPr lang="ko-KR" altLang="en-US" sz="18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Chan</a:t>
            </a:r>
            <a:r>
              <a:rPr lang="ko-KR" altLang="en-US" sz="18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You</a:t>
            </a:r>
            <a:endParaRPr lang="ko-KR" altLang="en-US" sz="1800" b="1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9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60F502-AB82-4C11-9C66-81A796236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501"/>
            <a:ext cx="12192000" cy="39666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88770F-6C59-4024-8D48-946394F94CA6}"/>
              </a:ext>
            </a:extLst>
          </p:cNvPr>
          <p:cNvSpPr/>
          <p:nvPr/>
        </p:nvSpPr>
        <p:spPr>
          <a:xfrm>
            <a:off x="11463688" y="96253"/>
            <a:ext cx="721895" cy="1944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60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88B5E-41E2-47EE-A5CA-16EF81BFCD64}"/>
              </a:ext>
            </a:extLst>
          </p:cNvPr>
          <p:cNvSpPr txBox="1"/>
          <p:nvPr/>
        </p:nvSpPr>
        <p:spPr>
          <a:xfrm>
            <a:off x="161901" y="1905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Minimized Genomic-CDM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434C44-EDF6-423C-9593-63EAE0B45308}"/>
              </a:ext>
            </a:extLst>
          </p:cNvPr>
          <p:cNvGraphicFramePr>
            <a:graphicFrameLocks noGrp="1"/>
          </p:cNvGraphicFramePr>
          <p:nvPr/>
        </p:nvGraphicFramePr>
        <p:xfrm>
          <a:off x="300038" y="771525"/>
          <a:ext cx="11597209" cy="5957280"/>
        </p:xfrm>
        <a:graphic>
          <a:graphicData uri="http://schemas.openxmlformats.org/drawingml/2006/table">
            <a:tbl>
              <a:tblPr/>
              <a:tblGrid>
                <a:gridCol w="246321">
                  <a:extLst>
                    <a:ext uri="{9D8B030D-6E8A-4147-A177-3AD203B41FA5}">
                      <a16:colId xmlns:a16="http://schemas.microsoft.com/office/drawing/2014/main" val="2124555475"/>
                    </a:ext>
                  </a:extLst>
                </a:gridCol>
                <a:gridCol w="1440871">
                  <a:extLst>
                    <a:ext uri="{9D8B030D-6E8A-4147-A177-3AD203B41FA5}">
                      <a16:colId xmlns:a16="http://schemas.microsoft.com/office/drawing/2014/main" val="340012051"/>
                    </a:ext>
                  </a:extLst>
                </a:gridCol>
                <a:gridCol w="3615093">
                  <a:extLst>
                    <a:ext uri="{9D8B030D-6E8A-4147-A177-3AD203B41FA5}">
                      <a16:colId xmlns:a16="http://schemas.microsoft.com/office/drawing/2014/main" val="485309124"/>
                    </a:ext>
                  </a:extLst>
                </a:gridCol>
                <a:gridCol w="1573731">
                  <a:extLst>
                    <a:ext uri="{9D8B030D-6E8A-4147-A177-3AD203B41FA5}">
                      <a16:colId xmlns:a16="http://schemas.microsoft.com/office/drawing/2014/main" val="2439674691"/>
                    </a:ext>
                  </a:extLst>
                </a:gridCol>
                <a:gridCol w="1573731">
                  <a:extLst>
                    <a:ext uri="{9D8B030D-6E8A-4147-A177-3AD203B41FA5}">
                      <a16:colId xmlns:a16="http://schemas.microsoft.com/office/drawing/2014/main" val="2077512755"/>
                    </a:ext>
                  </a:extLst>
                </a:gridCol>
                <a:gridCol w="1573731">
                  <a:extLst>
                    <a:ext uri="{9D8B030D-6E8A-4147-A177-3AD203B41FA5}">
                      <a16:colId xmlns:a16="http://schemas.microsoft.com/office/drawing/2014/main" val="720438735"/>
                    </a:ext>
                  </a:extLst>
                </a:gridCol>
                <a:gridCol w="1573731">
                  <a:extLst>
                    <a:ext uri="{9D8B030D-6E8A-4147-A177-3AD203B41FA5}">
                      <a16:colId xmlns:a16="http://schemas.microsoft.com/office/drawing/2014/main" val="87592994"/>
                    </a:ext>
                  </a:extLst>
                </a:gridCol>
              </a:tblGrid>
              <a:tr h="286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SNP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CNV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TRA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95511"/>
                  </a:ext>
                </a:extLst>
              </a:tr>
              <a:tr h="286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Field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697897"/>
                  </a:ext>
                </a:extLst>
              </a:tr>
              <a:tr h="286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genomic_id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 unique identifier for each variant occurrence event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43780"/>
                  </a:ext>
                </a:extLst>
              </a:tr>
              <a:tr h="2861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person_id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10561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10561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10561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10561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089573"/>
                  </a:ext>
                </a:extLst>
              </a:tr>
              <a:tr h="5253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procedure_id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 foreign key identifier to the Procedure_occurrence table for the procedure used to obtain the specimen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468137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468137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468137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468137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139636"/>
                  </a:ext>
                </a:extLst>
              </a:tr>
              <a:tr h="286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specimen_id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Tumor specimen ID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1356798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1356798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1356798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1356798</a:t>
                      </a:r>
                      <a:endParaRPr lang="en-US" altLang="ko-KR" sz="12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97795"/>
                  </a:ext>
                </a:extLst>
              </a:tr>
              <a:tr h="5253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gene1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 foreign key identifier to the Target_gene table for which the variant information is recorded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HGNC:3236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HGNC:3236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HGNC:3236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HGNC:6915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780377"/>
                  </a:ext>
                </a:extLst>
              </a:tr>
              <a:tr h="55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gene2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 foreign key identifier to the Target_gene table for which the variant information is recorded when a translocation variant occurs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HGNC:6407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433883"/>
                  </a:ext>
                </a:extLst>
              </a:tr>
              <a:tr h="3840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HGVSc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Nomenclature for the sequence variant at the DNA level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c.34G&gt;C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441800"/>
                  </a:ext>
                </a:extLst>
              </a:tr>
              <a:tr h="55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Protein change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Nomenclature for the sequence variant at the protein level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p.Gly12Arg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05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t(1;20)(NM_002022.2:Met1_Arg417;NM_003286.2:Ile651_Ter766)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  <a:endParaRPr lang="nl-NL" sz="12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740050"/>
                  </a:ext>
                </a:extLst>
              </a:tr>
              <a:tr h="286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copy_number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Copy number value for CNV data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403436"/>
                  </a:ext>
                </a:extLst>
              </a:tr>
              <a:tr h="286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fusion_breakpoint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sequential position that fusion variant occurred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Chr7:17130882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996253"/>
                  </a:ext>
                </a:extLst>
              </a:tr>
              <a:tr h="3840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fusion_supporting_reads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Supporting read count of the fusion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Chr8:34975033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911256"/>
                  </a:ext>
                </a:extLst>
              </a:tr>
              <a:tr h="286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consequences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Structural variant type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Insertion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CNV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TRA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961787"/>
                  </a:ext>
                </a:extLst>
              </a:tr>
              <a:tr h="2861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variant_type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Functional variant type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Missense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Amplification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Fusion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31672"/>
                  </a:ext>
                </a:extLst>
              </a:tr>
              <a:tr h="3840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clinvar_significant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Categories or database name of annotation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Pathogenic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Likely_pathogenic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Benign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30564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AA947CE-F233-4D55-90C3-DA2C8D4925E8}"/>
              </a:ext>
            </a:extLst>
          </p:cNvPr>
          <p:cNvSpPr/>
          <p:nvPr/>
        </p:nvSpPr>
        <p:spPr>
          <a:xfrm>
            <a:off x="10351479" y="771525"/>
            <a:ext cx="1575913" cy="595728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73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4">
            <a:extLst>
              <a:ext uri="{FF2B5EF4-FFF2-40B4-BE49-F238E27FC236}">
                <a16:creationId xmlns:a16="http://schemas.microsoft.com/office/drawing/2014/main" id="{7D69B9B3-613F-48D2-81B1-88A3C868AE9E}"/>
              </a:ext>
            </a:extLst>
          </p:cNvPr>
          <p:cNvSpPr/>
          <p:nvPr/>
        </p:nvSpPr>
        <p:spPr>
          <a:xfrm>
            <a:off x="647789" y="2634922"/>
            <a:ext cx="217161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Next Generation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Sequencing (NGS)</a:t>
            </a:r>
          </a:p>
        </p:txBody>
      </p:sp>
      <p:sp>
        <p:nvSpPr>
          <p:cNvPr id="3" name="Shape 155">
            <a:extLst>
              <a:ext uri="{FF2B5EF4-FFF2-40B4-BE49-F238E27FC236}">
                <a16:creationId xmlns:a16="http://schemas.microsoft.com/office/drawing/2014/main" id="{1C9B1632-E3D3-4563-B3AD-CB60F8609B75}"/>
              </a:ext>
            </a:extLst>
          </p:cNvPr>
          <p:cNvSpPr/>
          <p:nvPr/>
        </p:nvSpPr>
        <p:spPr>
          <a:xfrm>
            <a:off x="4916669" y="3735713"/>
            <a:ext cx="8250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EGFR</a:t>
            </a:r>
          </a:p>
        </p:txBody>
      </p:sp>
      <p:pic>
        <p:nvPicPr>
          <p:cNvPr id="4" name="pasted-image.tiff">
            <a:extLst>
              <a:ext uri="{FF2B5EF4-FFF2-40B4-BE49-F238E27FC236}">
                <a16:creationId xmlns:a16="http://schemas.microsoft.com/office/drawing/2014/main" id="{E60230F8-6604-479C-8D9D-C217F8DC5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550" t="5388" b="11727"/>
          <a:stretch>
            <a:fillRect/>
          </a:stretch>
        </p:blipFill>
        <p:spPr>
          <a:xfrm>
            <a:off x="567350" y="3517772"/>
            <a:ext cx="2090535" cy="2366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>
            <a:extLst>
              <a:ext uri="{FF2B5EF4-FFF2-40B4-BE49-F238E27FC236}">
                <a16:creationId xmlns:a16="http://schemas.microsoft.com/office/drawing/2014/main" id="{8DED9004-C8CA-4271-A4A6-CAE0D758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10" t="7013" b="58722"/>
          <a:stretch>
            <a:fillRect/>
          </a:stretch>
        </p:blipFill>
        <p:spPr>
          <a:xfrm rot="16200000">
            <a:off x="2898708" y="3883447"/>
            <a:ext cx="2404724" cy="149690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8">
            <a:extLst>
              <a:ext uri="{FF2B5EF4-FFF2-40B4-BE49-F238E27FC236}">
                <a16:creationId xmlns:a16="http://schemas.microsoft.com/office/drawing/2014/main" id="{048F0266-6941-4D84-8E56-37A22124FFFA}"/>
              </a:ext>
            </a:extLst>
          </p:cNvPr>
          <p:cNvSpPr/>
          <p:nvPr/>
        </p:nvSpPr>
        <p:spPr>
          <a:xfrm>
            <a:off x="4916669" y="4629320"/>
            <a:ext cx="8250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KRAS</a:t>
            </a: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51C0F1A2-2127-4C96-9651-57DCCA11084A}"/>
              </a:ext>
            </a:extLst>
          </p:cNvPr>
          <p:cNvSpPr/>
          <p:nvPr/>
        </p:nvSpPr>
        <p:spPr>
          <a:xfrm>
            <a:off x="4916669" y="5287048"/>
            <a:ext cx="8250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BRAF</a:t>
            </a:r>
          </a:p>
        </p:txBody>
      </p:sp>
      <p:sp>
        <p:nvSpPr>
          <p:cNvPr id="8" name="Shape 160">
            <a:extLst>
              <a:ext uri="{FF2B5EF4-FFF2-40B4-BE49-F238E27FC236}">
                <a16:creationId xmlns:a16="http://schemas.microsoft.com/office/drawing/2014/main" id="{52CABF44-7FCE-46C6-BA9A-B337B10F3560}"/>
              </a:ext>
            </a:extLst>
          </p:cNvPr>
          <p:cNvSpPr/>
          <p:nvPr/>
        </p:nvSpPr>
        <p:spPr>
          <a:xfrm flipV="1">
            <a:off x="5761515" y="3281253"/>
            <a:ext cx="748807" cy="665938"/>
          </a:xfrm>
          <a:prstGeom prst="line">
            <a:avLst/>
          </a:prstGeom>
          <a:ln w="25400">
            <a:solidFill>
              <a:schemeClr val="accent3"/>
            </a:solidFill>
            <a:miter/>
            <a:tailEnd type="arrow"/>
          </a:ln>
        </p:spPr>
        <p:txBody>
          <a:bodyPr lIns="45719" rIns="4571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Shape 161">
            <a:extLst>
              <a:ext uri="{FF2B5EF4-FFF2-40B4-BE49-F238E27FC236}">
                <a16:creationId xmlns:a16="http://schemas.microsoft.com/office/drawing/2014/main" id="{03417F72-6591-45D1-AD72-F2C6D9DC1308}"/>
              </a:ext>
            </a:extLst>
          </p:cNvPr>
          <p:cNvSpPr/>
          <p:nvPr/>
        </p:nvSpPr>
        <p:spPr>
          <a:xfrm>
            <a:off x="6574068" y="2866978"/>
            <a:ext cx="243552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p.Leu858Arg</a:t>
            </a:r>
          </a:p>
        </p:txBody>
      </p:sp>
      <p:sp>
        <p:nvSpPr>
          <p:cNvPr id="10" name="Shape 162">
            <a:extLst>
              <a:ext uri="{FF2B5EF4-FFF2-40B4-BE49-F238E27FC236}">
                <a16:creationId xmlns:a16="http://schemas.microsoft.com/office/drawing/2014/main" id="{6152651C-581B-46A5-BC3C-0DBC51A6CBD8}"/>
              </a:ext>
            </a:extLst>
          </p:cNvPr>
          <p:cNvSpPr/>
          <p:nvPr/>
        </p:nvSpPr>
        <p:spPr>
          <a:xfrm flipV="1">
            <a:off x="5768900" y="3829825"/>
            <a:ext cx="769104" cy="115332"/>
          </a:xfrm>
          <a:prstGeom prst="line">
            <a:avLst/>
          </a:prstGeom>
          <a:ln w="25400">
            <a:solidFill>
              <a:schemeClr val="accent3"/>
            </a:solidFill>
            <a:miter/>
            <a:tailEnd type="arrow"/>
          </a:ln>
        </p:spPr>
        <p:txBody>
          <a:bodyPr lIns="45719" rIns="4571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Shape 163">
            <a:extLst>
              <a:ext uri="{FF2B5EF4-FFF2-40B4-BE49-F238E27FC236}">
                <a16:creationId xmlns:a16="http://schemas.microsoft.com/office/drawing/2014/main" id="{1362E095-F6F2-4CA3-8F91-F49028A7FB12}"/>
              </a:ext>
            </a:extLst>
          </p:cNvPr>
          <p:cNvSpPr/>
          <p:nvPr/>
        </p:nvSpPr>
        <p:spPr>
          <a:xfrm>
            <a:off x="6600604" y="3695582"/>
            <a:ext cx="21706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Exon19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Deletion</a:t>
            </a:r>
          </a:p>
        </p:txBody>
      </p:sp>
      <p:sp>
        <p:nvSpPr>
          <p:cNvPr id="12" name="Shape 164">
            <a:extLst>
              <a:ext uri="{FF2B5EF4-FFF2-40B4-BE49-F238E27FC236}">
                <a16:creationId xmlns:a16="http://schemas.microsoft.com/office/drawing/2014/main" id="{80E26E3D-1275-4554-9928-512C6D7FF803}"/>
              </a:ext>
            </a:extLst>
          </p:cNvPr>
          <p:cNvSpPr/>
          <p:nvPr/>
        </p:nvSpPr>
        <p:spPr>
          <a:xfrm>
            <a:off x="6602025" y="4353948"/>
            <a:ext cx="243552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p.Thr790Met</a:t>
            </a:r>
          </a:p>
        </p:txBody>
      </p:sp>
      <p:sp>
        <p:nvSpPr>
          <p:cNvPr id="13" name="Shape 165">
            <a:extLst>
              <a:ext uri="{FF2B5EF4-FFF2-40B4-BE49-F238E27FC236}">
                <a16:creationId xmlns:a16="http://schemas.microsoft.com/office/drawing/2014/main" id="{E4BAF552-68BA-4744-8775-8655E5210A73}"/>
              </a:ext>
            </a:extLst>
          </p:cNvPr>
          <p:cNvSpPr/>
          <p:nvPr/>
        </p:nvSpPr>
        <p:spPr>
          <a:xfrm>
            <a:off x="5761516" y="3943282"/>
            <a:ext cx="768559" cy="516742"/>
          </a:xfrm>
          <a:prstGeom prst="line">
            <a:avLst/>
          </a:prstGeom>
          <a:ln w="25400">
            <a:solidFill>
              <a:schemeClr val="accent3"/>
            </a:solidFill>
            <a:miter/>
            <a:tailEnd type="arrow"/>
          </a:ln>
        </p:spPr>
        <p:txBody>
          <a:bodyPr lIns="45719" rIns="4571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Shape 166">
            <a:extLst>
              <a:ext uri="{FF2B5EF4-FFF2-40B4-BE49-F238E27FC236}">
                <a16:creationId xmlns:a16="http://schemas.microsoft.com/office/drawing/2014/main" id="{B6C5CEB7-AC37-47F4-B27C-5251DED442F8}"/>
              </a:ext>
            </a:extLst>
          </p:cNvPr>
          <p:cNvSpPr/>
          <p:nvPr/>
        </p:nvSpPr>
        <p:spPr>
          <a:xfrm flipV="1">
            <a:off x="8304582" y="2968889"/>
            <a:ext cx="769103" cy="115332"/>
          </a:xfrm>
          <a:prstGeom prst="line">
            <a:avLst/>
          </a:prstGeom>
          <a:ln w="25400">
            <a:solidFill>
              <a:schemeClr val="accent3"/>
            </a:solidFill>
            <a:miter/>
            <a:tailEnd type="arrow"/>
          </a:ln>
        </p:spPr>
        <p:txBody>
          <a:bodyPr lIns="45719" rIns="4571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Shape 167">
            <a:extLst>
              <a:ext uri="{FF2B5EF4-FFF2-40B4-BE49-F238E27FC236}">
                <a16:creationId xmlns:a16="http://schemas.microsoft.com/office/drawing/2014/main" id="{3F691AFE-354B-4ADC-914E-4E53270E3C4E}"/>
              </a:ext>
            </a:extLst>
          </p:cNvPr>
          <p:cNvSpPr/>
          <p:nvPr/>
        </p:nvSpPr>
        <p:spPr>
          <a:xfrm>
            <a:off x="9226833" y="2743865"/>
            <a:ext cx="286437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[Clinvar] Pathogenic</a:t>
            </a:r>
          </a:p>
        </p:txBody>
      </p:sp>
      <p:sp>
        <p:nvSpPr>
          <p:cNvPr id="16" name="Shape 168">
            <a:extLst>
              <a:ext uri="{FF2B5EF4-FFF2-40B4-BE49-F238E27FC236}">
                <a16:creationId xmlns:a16="http://schemas.microsoft.com/office/drawing/2014/main" id="{A015E619-1F40-4FFE-B81D-86B99FE1113D}"/>
              </a:ext>
            </a:extLst>
          </p:cNvPr>
          <p:cNvSpPr/>
          <p:nvPr/>
        </p:nvSpPr>
        <p:spPr>
          <a:xfrm>
            <a:off x="9226833" y="3162202"/>
            <a:ext cx="286437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[PolyPhen] Damaging</a:t>
            </a:r>
          </a:p>
        </p:txBody>
      </p:sp>
      <p:sp>
        <p:nvSpPr>
          <p:cNvPr id="17" name="Shape 169">
            <a:extLst>
              <a:ext uri="{FF2B5EF4-FFF2-40B4-BE49-F238E27FC236}">
                <a16:creationId xmlns:a16="http://schemas.microsoft.com/office/drawing/2014/main" id="{4D2F99E5-2533-4B8D-AF2A-0508F4BEDFB4}"/>
              </a:ext>
            </a:extLst>
          </p:cNvPr>
          <p:cNvSpPr/>
          <p:nvPr/>
        </p:nvSpPr>
        <p:spPr>
          <a:xfrm>
            <a:off x="9226833" y="4009329"/>
            <a:ext cx="286437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[GNOMAD] 0.686792</a:t>
            </a:r>
          </a:p>
        </p:txBody>
      </p:sp>
      <p:sp>
        <p:nvSpPr>
          <p:cNvPr id="18" name="Shape 170">
            <a:extLst>
              <a:ext uri="{FF2B5EF4-FFF2-40B4-BE49-F238E27FC236}">
                <a16:creationId xmlns:a16="http://schemas.microsoft.com/office/drawing/2014/main" id="{4CB926C1-AE9F-40EB-8A97-2C8244042284}"/>
              </a:ext>
            </a:extLst>
          </p:cNvPr>
          <p:cNvSpPr/>
          <p:nvPr/>
        </p:nvSpPr>
        <p:spPr>
          <a:xfrm>
            <a:off x="9226833" y="3598466"/>
            <a:ext cx="286437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[SIFT] Deleterious</a:t>
            </a:r>
          </a:p>
        </p:txBody>
      </p:sp>
      <p:sp>
        <p:nvSpPr>
          <p:cNvPr id="19" name="Shape 171">
            <a:extLst>
              <a:ext uri="{FF2B5EF4-FFF2-40B4-BE49-F238E27FC236}">
                <a16:creationId xmlns:a16="http://schemas.microsoft.com/office/drawing/2014/main" id="{46AAC807-2C66-40D2-A6AE-76C07C3A0804}"/>
              </a:ext>
            </a:extLst>
          </p:cNvPr>
          <p:cNvSpPr/>
          <p:nvPr/>
        </p:nvSpPr>
        <p:spPr>
          <a:xfrm>
            <a:off x="8291881" y="3084220"/>
            <a:ext cx="795302" cy="298777"/>
          </a:xfrm>
          <a:prstGeom prst="line">
            <a:avLst/>
          </a:prstGeom>
          <a:ln w="25400">
            <a:solidFill>
              <a:schemeClr val="accent3"/>
            </a:solidFill>
            <a:miter/>
            <a:tailEnd type="arrow"/>
          </a:ln>
        </p:spPr>
        <p:txBody>
          <a:bodyPr lIns="45719" rIns="4571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Shape 172">
            <a:extLst>
              <a:ext uri="{FF2B5EF4-FFF2-40B4-BE49-F238E27FC236}">
                <a16:creationId xmlns:a16="http://schemas.microsoft.com/office/drawing/2014/main" id="{DC28E4F7-5C6B-4FB8-9F17-1894E1D49CE9}"/>
              </a:ext>
            </a:extLst>
          </p:cNvPr>
          <p:cNvSpPr/>
          <p:nvPr/>
        </p:nvSpPr>
        <p:spPr>
          <a:xfrm>
            <a:off x="8286261" y="3079274"/>
            <a:ext cx="831943" cy="651569"/>
          </a:xfrm>
          <a:prstGeom prst="line">
            <a:avLst/>
          </a:prstGeom>
          <a:ln w="25400">
            <a:solidFill>
              <a:schemeClr val="accent3"/>
            </a:solidFill>
            <a:miter/>
            <a:tailEnd type="arrow"/>
          </a:ln>
        </p:spPr>
        <p:txBody>
          <a:bodyPr lIns="45719" rIns="4571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Shape 173">
            <a:extLst>
              <a:ext uri="{FF2B5EF4-FFF2-40B4-BE49-F238E27FC236}">
                <a16:creationId xmlns:a16="http://schemas.microsoft.com/office/drawing/2014/main" id="{D012F7D2-27E0-4476-A44B-3774D8DBA44B}"/>
              </a:ext>
            </a:extLst>
          </p:cNvPr>
          <p:cNvSpPr/>
          <p:nvPr/>
        </p:nvSpPr>
        <p:spPr>
          <a:xfrm>
            <a:off x="8283154" y="3084313"/>
            <a:ext cx="736557" cy="1111391"/>
          </a:xfrm>
          <a:prstGeom prst="line">
            <a:avLst/>
          </a:prstGeom>
          <a:ln w="25400">
            <a:solidFill>
              <a:schemeClr val="accent3"/>
            </a:solidFill>
            <a:miter/>
            <a:tailEnd type="arrow"/>
          </a:ln>
        </p:spPr>
        <p:txBody>
          <a:bodyPr lIns="45719" rIns="45719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0966B9B8-1FB8-4D44-9A29-8778A831D4CF}"/>
              </a:ext>
            </a:extLst>
          </p:cNvPr>
          <p:cNvSpPr/>
          <p:nvPr/>
        </p:nvSpPr>
        <p:spPr>
          <a:xfrm>
            <a:off x="372527" y="327192"/>
            <a:ext cx="340836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600" dirty="0">
                <a:latin typeface="Arial" panose="020B0604020202020204" pitchFamily="34" charset="0"/>
                <a:cs typeface="Arial" panose="020B0604020202020204" pitchFamily="34" charset="0"/>
              </a:rPr>
              <a:t>Genomic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-CDM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officeArt object">
            <a:extLst>
              <a:ext uri="{FF2B5EF4-FFF2-40B4-BE49-F238E27FC236}">
                <a16:creationId xmlns:a16="http://schemas.microsoft.com/office/drawing/2014/main" id="{2BEDF2B0-81C6-4A54-9A86-68E68508E0E2}"/>
              </a:ext>
            </a:extLst>
          </p:cNvPr>
          <p:cNvPicPr/>
          <p:nvPr/>
        </p:nvPicPr>
        <p:blipFill rotWithShape="1">
          <a:blip r:embed="rId5"/>
          <a:srcRect t="71318" b="11853"/>
          <a:stretch/>
        </p:blipFill>
        <p:spPr>
          <a:xfrm>
            <a:off x="535779" y="1559128"/>
            <a:ext cx="10867346" cy="9774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4" name="officeArt object">
            <a:extLst>
              <a:ext uri="{FF2B5EF4-FFF2-40B4-BE49-F238E27FC236}">
                <a16:creationId xmlns:a16="http://schemas.microsoft.com/office/drawing/2014/main" id="{E0658059-6555-4200-850F-90F7BA0241E9}"/>
              </a:ext>
            </a:extLst>
          </p:cNvPr>
          <p:cNvPicPr/>
          <p:nvPr/>
        </p:nvPicPr>
        <p:blipFill rotWithShape="1">
          <a:blip r:embed="rId5"/>
          <a:srcRect t="88436" b="1406"/>
          <a:stretch/>
        </p:blipFill>
        <p:spPr>
          <a:xfrm>
            <a:off x="515683" y="6003337"/>
            <a:ext cx="11029873" cy="7290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85659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07ADE82-4A22-4917-9AA7-C0BE02469E92}"/>
              </a:ext>
            </a:extLst>
          </p:cNvPr>
          <p:cNvGrpSpPr/>
          <p:nvPr/>
        </p:nvGrpSpPr>
        <p:grpSpPr>
          <a:xfrm>
            <a:off x="2002480" y="181134"/>
            <a:ext cx="8187040" cy="6495733"/>
            <a:chOff x="1507180" y="95139"/>
            <a:chExt cx="8187040" cy="66275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5E133A-99BC-4FD7-B5C2-DC025B2D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211255"/>
              <a:ext cx="7924800" cy="6511386"/>
            </a:xfrm>
            <a:prstGeom prst="rect">
              <a:avLst/>
            </a:prstGeom>
          </p:spPr>
        </p:pic>
        <p:sp>
          <p:nvSpPr>
            <p:cNvPr id="4" name="TextBox 19">
              <a:extLst>
                <a:ext uri="{FF2B5EF4-FFF2-40B4-BE49-F238E27FC236}">
                  <a16:creationId xmlns:a16="http://schemas.microsoft.com/office/drawing/2014/main" id="{B058C074-5EC5-42C6-AFE6-1F2889658BE3}"/>
                </a:ext>
              </a:extLst>
            </p:cNvPr>
            <p:cNvSpPr txBox="1"/>
            <p:nvPr/>
          </p:nvSpPr>
          <p:spPr>
            <a:xfrm>
              <a:off x="2481942" y="95139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(1)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20">
              <a:extLst>
                <a:ext uri="{FF2B5EF4-FFF2-40B4-BE49-F238E27FC236}">
                  <a16:creationId xmlns:a16="http://schemas.microsoft.com/office/drawing/2014/main" id="{C0E52505-5D2D-4629-8166-EE878C2822DC}"/>
                </a:ext>
              </a:extLst>
            </p:cNvPr>
            <p:cNvSpPr txBox="1"/>
            <p:nvPr/>
          </p:nvSpPr>
          <p:spPr>
            <a:xfrm>
              <a:off x="5469580" y="95139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(2)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FBE82998-8802-4EF6-B2E3-B47818A1F95F}"/>
                </a:ext>
              </a:extLst>
            </p:cNvPr>
            <p:cNvSpPr txBox="1"/>
            <p:nvPr/>
          </p:nvSpPr>
          <p:spPr>
            <a:xfrm>
              <a:off x="1507180" y="1669940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(3)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C435B7C4-3873-4EEC-939F-397DCAC5066E}"/>
                </a:ext>
              </a:extLst>
            </p:cNvPr>
            <p:cNvSpPr txBox="1"/>
            <p:nvPr/>
          </p:nvSpPr>
          <p:spPr>
            <a:xfrm>
              <a:off x="5232570" y="1478031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(4)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23">
              <a:extLst>
                <a:ext uri="{FF2B5EF4-FFF2-40B4-BE49-F238E27FC236}">
                  <a16:creationId xmlns:a16="http://schemas.microsoft.com/office/drawing/2014/main" id="{5DF7BFF8-8E0A-48CD-A8AE-8B7F8CB0E6B8}"/>
                </a:ext>
              </a:extLst>
            </p:cNvPr>
            <p:cNvSpPr txBox="1"/>
            <p:nvPr/>
          </p:nvSpPr>
          <p:spPr>
            <a:xfrm>
              <a:off x="9203380" y="1511079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(5)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0E9EBEF5-B5CC-412D-9DE6-3C92650F5E05}"/>
                </a:ext>
              </a:extLst>
            </p:cNvPr>
            <p:cNvSpPr txBox="1"/>
            <p:nvPr/>
          </p:nvSpPr>
          <p:spPr>
            <a:xfrm>
              <a:off x="1507180" y="382695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(6)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25">
              <a:extLst>
                <a:ext uri="{FF2B5EF4-FFF2-40B4-BE49-F238E27FC236}">
                  <a16:creationId xmlns:a16="http://schemas.microsoft.com/office/drawing/2014/main" id="{1F0A3DAA-2441-436F-BE7F-C7971B137C60}"/>
                </a:ext>
              </a:extLst>
            </p:cNvPr>
            <p:cNvSpPr txBox="1"/>
            <p:nvPr/>
          </p:nvSpPr>
          <p:spPr>
            <a:xfrm>
              <a:off x="3996380" y="4060845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(7)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072B6DC-359D-4AD1-A307-283FBB834371}"/>
                </a:ext>
              </a:extLst>
            </p:cNvPr>
            <p:cNvSpPr txBox="1"/>
            <p:nvPr/>
          </p:nvSpPr>
          <p:spPr>
            <a:xfrm>
              <a:off x="5740230" y="34976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(8)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F48DE8EA-46B2-48C1-ACC6-FC1407CA35DA}"/>
                </a:ext>
              </a:extLst>
            </p:cNvPr>
            <p:cNvSpPr txBox="1"/>
            <p:nvPr/>
          </p:nvSpPr>
          <p:spPr>
            <a:xfrm>
              <a:off x="7617694" y="406250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(9)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18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035"/>
            <a:ext cx="12192000" cy="394583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E682AE6-301B-48D5-8138-9A87E26B263F}"/>
              </a:ext>
            </a:extLst>
          </p:cNvPr>
          <p:cNvGrpSpPr/>
          <p:nvPr/>
        </p:nvGrpSpPr>
        <p:grpSpPr>
          <a:xfrm>
            <a:off x="1055555" y="450009"/>
            <a:ext cx="10243640" cy="4941142"/>
            <a:chOff x="1055555" y="450009"/>
            <a:chExt cx="10243640" cy="49411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25BF92-833B-48B5-A774-53805448A07D}"/>
                </a:ext>
              </a:extLst>
            </p:cNvPr>
            <p:cNvSpPr/>
            <p:nvPr/>
          </p:nvSpPr>
          <p:spPr>
            <a:xfrm>
              <a:off x="9883482" y="3590925"/>
              <a:ext cx="1415713" cy="1800225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25BF92-833B-48B5-A774-53805448A07D}"/>
                </a:ext>
              </a:extLst>
            </p:cNvPr>
            <p:cNvSpPr/>
            <p:nvPr/>
          </p:nvSpPr>
          <p:spPr>
            <a:xfrm>
              <a:off x="1757229" y="1738256"/>
              <a:ext cx="886378" cy="1681219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2042155" y="1329463"/>
              <a:ext cx="0" cy="39275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55555" y="788939"/>
              <a:ext cx="22958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Unique ID &amp; </a:t>
              </a:r>
              <a:r>
                <a:rPr lang="en-US" altLang="ko-KR" sz="14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Source_value</a:t>
              </a:r>
              <a:endPara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</a:t>
              </a:r>
              <a:r>
                <a:rPr lang="en-US" altLang="ko-KR" sz="14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Gene+Variant</a:t>
              </a:r>
              <a:r>
                <a:rPr lang="en-US" altLang="ko-KR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</a:t>
              </a:r>
              <a:r>
                <a:rPr lang="en-US" altLang="ko-KR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ko-KR" alt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101355" y="450009"/>
              <a:ext cx="2207450" cy="324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 to create or adopt </a:t>
              </a:r>
            </a:p>
            <a:p>
              <a:pPr algn="ctr"/>
              <a:r>
                <a:rPr lang="en-US" altLang="ko-KR" sz="11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 and variant </a:t>
              </a:r>
              <a:r>
                <a:rPr lang="en-US" altLang="ko-KR" sz="11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voca</a:t>
              </a:r>
              <a:r>
                <a:rPr lang="en-US" altLang="ko-KR" sz="11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system</a:t>
              </a:r>
              <a:endPara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꺾인 연결선 53"/>
            <p:cNvCxnSpPr>
              <a:stCxn id="7" idx="2"/>
              <a:endCxn id="9" idx="2"/>
            </p:cNvCxnSpPr>
            <p:nvPr/>
          </p:nvCxnSpPr>
          <p:spPr>
            <a:xfrm rot="5400000" flipH="1">
              <a:off x="5410041" y="209853"/>
              <a:ext cx="1971675" cy="8390921"/>
            </a:xfrm>
            <a:prstGeom prst="bentConnector3">
              <a:avLst>
                <a:gd name="adj1" fmla="val -11594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8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035"/>
            <a:ext cx="12192000" cy="39458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25BF92-833B-48B5-A774-53805448A07D}"/>
              </a:ext>
            </a:extLst>
          </p:cNvPr>
          <p:cNvSpPr/>
          <p:nvPr/>
        </p:nvSpPr>
        <p:spPr>
          <a:xfrm>
            <a:off x="9883482" y="3590925"/>
            <a:ext cx="1415713" cy="180022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25BF92-833B-48B5-A774-53805448A07D}"/>
              </a:ext>
            </a:extLst>
          </p:cNvPr>
          <p:cNvSpPr/>
          <p:nvPr/>
        </p:nvSpPr>
        <p:spPr>
          <a:xfrm>
            <a:off x="1757229" y="1738256"/>
            <a:ext cx="886378" cy="1681219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25BF92-833B-48B5-A774-53805448A07D}"/>
              </a:ext>
            </a:extLst>
          </p:cNvPr>
          <p:cNvSpPr/>
          <p:nvPr/>
        </p:nvSpPr>
        <p:spPr>
          <a:xfrm>
            <a:off x="6010276" y="1736755"/>
            <a:ext cx="1485994" cy="365439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42155" y="1329463"/>
            <a:ext cx="0" cy="39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37081" y="424068"/>
            <a:ext cx="165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 Types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rot="20520000" flipV="1">
            <a:off x="6710548" y="1348513"/>
            <a:ext cx="0" cy="39275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978806" y="698716"/>
            <a:ext cx="16738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Sanger Sequencing</a:t>
            </a:r>
          </a:p>
          <a:p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NGS Gene Panel</a:t>
            </a:r>
          </a:p>
          <a:p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Exome Sequencing</a:t>
            </a:r>
          </a:p>
          <a:p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Genome Sequencing</a:t>
            </a:r>
            <a:endParaRPr lang="ko-KR" altLang="en-US" sz="11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35931" y="250657"/>
            <a:ext cx="1856598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create ID</a:t>
            </a:r>
            <a:endParaRPr lang="ko-KR" altLang="en-US" sz="11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55555" y="788939"/>
            <a:ext cx="2295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&amp; </a:t>
            </a:r>
            <a:r>
              <a:rPr lang="en-US" altLang="ko-KR" sz="1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Source_value</a:t>
            </a:r>
            <a:endParaRPr lang="en-US" altLang="ko-KR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sz="1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Gene+Variant</a:t>
            </a:r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</a:t>
            </a:r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01355" y="450009"/>
            <a:ext cx="2207450" cy="32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create or adopt </a:t>
            </a:r>
          </a:p>
          <a:p>
            <a:pPr algn="ctr"/>
            <a:r>
              <a:rPr lang="en-US" altLang="ko-KR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and variant </a:t>
            </a:r>
            <a:r>
              <a:rPr lang="en-US" altLang="ko-KR" sz="11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</a:t>
            </a:r>
            <a:r>
              <a:rPr lang="en-US" altLang="ko-KR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system</a:t>
            </a:r>
            <a:endParaRPr lang="ko-KR" altLang="en-US" sz="11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꺾인 연결선 53"/>
          <p:cNvCxnSpPr>
            <a:cxnSpLocks/>
            <a:stCxn id="7" idx="2"/>
            <a:endCxn id="9" idx="2"/>
          </p:cNvCxnSpPr>
          <p:nvPr/>
        </p:nvCxnSpPr>
        <p:spPr>
          <a:xfrm rot="5400000" flipH="1">
            <a:off x="5410041" y="209853"/>
            <a:ext cx="1971675" cy="8390921"/>
          </a:xfrm>
          <a:prstGeom prst="bentConnector3">
            <a:avLst>
              <a:gd name="adj1" fmla="val -11594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9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352A2D-302B-48E4-9D40-92328B3E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843"/>
            <a:ext cx="12192000" cy="5756313"/>
          </a:xfrm>
          <a:prstGeom prst="rect">
            <a:avLst/>
          </a:prstGeom>
        </p:spPr>
      </p:pic>
      <p:sp>
        <p:nvSpPr>
          <p:cNvPr id="5" name="Shape 244">
            <a:extLst>
              <a:ext uri="{FF2B5EF4-FFF2-40B4-BE49-F238E27FC236}">
                <a16:creationId xmlns:a16="http://schemas.microsoft.com/office/drawing/2014/main" id="{D9C423AD-11C6-4FC2-B638-986F365B546A}"/>
              </a:ext>
            </a:extLst>
          </p:cNvPr>
          <p:cNvSpPr/>
          <p:nvPr/>
        </p:nvSpPr>
        <p:spPr>
          <a:xfrm>
            <a:off x="2299303" y="3134544"/>
            <a:ext cx="9838154" cy="44605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A9201B-32A6-4C02-A68D-3C5E30494984}"/>
              </a:ext>
            </a:extLst>
          </p:cNvPr>
          <p:cNvGrpSpPr/>
          <p:nvPr/>
        </p:nvGrpSpPr>
        <p:grpSpPr>
          <a:xfrm>
            <a:off x="1780636" y="6214164"/>
            <a:ext cx="10330289" cy="459009"/>
            <a:chOff x="1780636" y="6214164"/>
            <a:chExt cx="10330289" cy="459009"/>
          </a:xfrm>
        </p:grpSpPr>
        <p:sp>
          <p:nvSpPr>
            <p:cNvPr id="2" name="TextBox 1"/>
            <p:cNvSpPr txBox="1"/>
            <p:nvPr/>
          </p:nvSpPr>
          <p:spPr>
            <a:xfrm>
              <a:off x="2239184" y="6229332"/>
              <a:ext cx="7585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5023928</a:t>
              </a:r>
            </a:p>
            <a:p>
              <a:pPr algn="ctr"/>
              <a:r>
                <a:rPr lang="en-US" altLang="ko-KR" sz="1100" b="1" dirty="0"/>
                <a:t>(new ID)</a:t>
              </a:r>
              <a:endParaRPr lang="ko-KR" altLang="en-US" sz="11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0644" y="6313970"/>
              <a:ext cx="16033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Genomic Sequencing</a:t>
              </a:r>
              <a:endParaRPr lang="ko-KR" altLang="en-US" sz="11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87680" y="6313970"/>
              <a:ext cx="9124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err="1"/>
                <a:t>Meas</a:t>
              </a:r>
              <a:r>
                <a:rPr lang="en-US" altLang="ko-KR" sz="1100" b="1" dirty="0"/>
                <a:t> Type</a:t>
              </a:r>
              <a:endParaRPr lang="ko-KR" altLang="en-US" sz="11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85414" y="6313970"/>
              <a:ext cx="7922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Standard</a:t>
              </a:r>
              <a:endParaRPr lang="ko-KR" altLang="en-US" sz="11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83388" y="6313970"/>
              <a:ext cx="521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Valid</a:t>
              </a:r>
              <a:endParaRPr lang="ko-KR" altLang="en-US" sz="11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81748" y="6313970"/>
              <a:ext cx="11095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Type Concept</a:t>
              </a:r>
              <a:endParaRPr lang="ko-KR" altLang="en-US" sz="11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198495" y="6313970"/>
              <a:ext cx="9124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err="1"/>
                <a:t>Meas</a:t>
              </a:r>
              <a:r>
                <a:rPr lang="en-US" altLang="ko-KR" sz="1100" b="1" dirty="0"/>
                <a:t> Type</a:t>
              </a:r>
              <a:endParaRPr lang="ko-KR" altLang="en-US" sz="1100" b="1" dirty="0"/>
            </a:p>
          </p:txBody>
        </p:sp>
        <p:sp>
          <p:nvSpPr>
            <p:cNvPr id="13" name="Shape 244">
              <a:extLst>
                <a:ext uri="{FF2B5EF4-FFF2-40B4-BE49-F238E27FC236}">
                  <a16:creationId xmlns:a16="http://schemas.microsoft.com/office/drawing/2014/main" id="{D9C423AD-11C6-4FC2-B638-986F365B546A}"/>
                </a:ext>
              </a:extLst>
            </p:cNvPr>
            <p:cNvSpPr/>
            <p:nvPr/>
          </p:nvSpPr>
          <p:spPr>
            <a:xfrm>
              <a:off x="2238313" y="6214164"/>
              <a:ext cx="9838154" cy="459009"/>
            </a:xfrm>
            <a:prstGeom prst="rect">
              <a:avLst/>
            </a:prstGeom>
            <a:ln w="28575">
              <a:solidFill>
                <a:srgbClr val="C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오른쪽 화살표 2"/>
            <p:cNvSpPr/>
            <p:nvPr/>
          </p:nvSpPr>
          <p:spPr>
            <a:xfrm>
              <a:off x="1780636" y="6277973"/>
              <a:ext cx="349722" cy="30732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3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035"/>
            <a:ext cx="12192000" cy="39458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25BF92-833B-48B5-A774-53805448A07D}"/>
              </a:ext>
            </a:extLst>
          </p:cNvPr>
          <p:cNvSpPr/>
          <p:nvPr/>
        </p:nvSpPr>
        <p:spPr>
          <a:xfrm>
            <a:off x="8729914" y="1738257"/>
            <a:ext cx="1147417" cy="167169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25BF92-833B-48B5-A774-53805448A07D}"/>
              </a:ext>
            </a:extLst>
          </p:cNvPr>
          <p:cNvSpPr/>
          <p:nvPr/>
        </p:nvSpPr>
        <p:spPr>
          <a:xfrm>
            <a:off x="9883482" y="3590925"/>
            <a:ext cx="1415713" cy="180022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25BF92-833B-48B5-A774-53805448A07D}"/>
              </a:ext>
            </a:extLst>
          </p:cNvPr>
          <p:cNvSpPr/>
          <p:nvPr/>
        </p:nvSpPr>
        <p:spPr>
          <a:xfrm>
            <a:off x="1757229" y="1738256"/>
            <a:ext cx="886378" cy="1681219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25BF92-833B-48B5-A774-53805448A07D}"/>
              </a:ext>
            </a:extLst>
          </p:cNvPr>
          <p:cNvSpPr/>
          <p:nvPr/>
        </p:nvSpPr>
        <p:spPr>
          <a:xfrm>
            <a:off x="6010276" y="1736755"/>
            <a:ext cx="1485994" cy="365439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042155" y="1329463"/>
            <a:ext cx="0" cy="39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37081" y="424068"/>
            <a:ext cx="165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43352" y="805376"/>
            <a:ext cx="1728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number</a:t>
            </a:r>
          </a:p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CNV type variant</a:t>
            </a:r>
            <a:endParaRPr lang="ko-KR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rot="20520000" flipV="1">
            <a:off x="6710548" y="1348513"/>
            <a:ext cx="0" cy="39275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10581813" y="1329463"/>
            <a:ext cx="0" cy="39275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978806" y="698716"/>
            <a:ext cx="16738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Sanger Sequencing</a:t>
            </a:r>
          </a:p>
          <a:p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NGS Gene Panel</a:t>
            </a:r>
          </a:p>
          <a:p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Exome Sequencing</a:t>
            </a:r>
          </a:p>
          <a:p>
            <a:r>
              <a:rPr lang="en-US" altLang="ko-KR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Genome Sequencing</a:t>
            </a:r>
            <a:endParaRPr lang="ko-KR" altLang="en-US" sz="11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35931" y="250657"/>
            <a:ext cx="1856598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create ID</a:t>
            </a:r>
            <a:endParaRPr lang="ko-KR" altLang="en-US" sz="11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1" y="5749502"/>
            <a:ext cx="1219048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※</a:t>
            </a: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Issues in using Measurement Table</a:t>
            </a:r>
          </a:p>
          <a:p>
            <a:pPr marL="342900" indent="-342900">
              <a:buAutoNum type="arabicParenBoth"/>
            </a:pP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to modify PLP script</a:t>
            </a:r>
          </a:p>
          <a:p>
            <a:pPr marL="342900" indent="-342900">
              <a:buAutoNum type="arabicParenBoth"/>
            </a:pP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store the ‘negative’ result</a:t>
            </a:r>
          </a:p>
          <a:p>
            <a:pPr marL="342900" indent="-342900">
              <a:buFontTx/>
              <a:buAutoNum type="arabicParenBoth"/>
            </a:pPr>
            <a:r>
              <a:rPr lang="en-US" altLang="ko-KR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Loss: Device, Panel (target gene list), Analysis Software, Parameters, Quality scores, Clinical impact, etc.</a:t>
            </a:r>
            <a:endParaRPr lang="ko-KR" alt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55555" y="788939"/>
            <a:ext cx="2295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&amp; </a:t>
            </a:r>
            <a:r>
              <a:rPr lang="en-US" altLang="ko-KR" sz="1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Source_value</a:t>
            </a:r>
            <a:endParaRPr lang="en-US" altLang="ko-KR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sz="1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Gene+Variant</a:t>
            </a:r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</a:t>
            </a:r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01355" y="450009"/>
            <a:ext cx="2207450" cy="32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create or adopt </a:t>
            </a:r>
          </a:p>
          <a:p>
            <a:pPr algn="ctr"/>
            <a:r>
              <a:rPr lang="en-US" altLang="ko-KR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and variant </a:t>
            </a:r>
            <a:r>
              <a:rPr lang="en-US" altLang="ko-KR" sz="11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</a:t>
            </a:r>
            <a:r>
              <a:rPr lang="en-US" altLang="ko-KR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system</a:t>
            </a:r>
            <a:endParaRPr lang="ko-KR" altLang="en-US" sz="11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25BF92-833B-48B5-A774-53805448A07D}"/>
              </a:ext>
            </a:extLst>
          </p:cNvPr>
          <p:cNvSpPr/>
          <p:nvPr/>
        </p:nvSpPr>
        <p:spPr>
          <a:xfrm>
            <a:off x="9877723" y="1738257"/>
            <a:ext cx="1418927" cy="167169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7" idx="2"/>
            <a:endCxn id="9" idx="2"/>
          </p:cNvCxnSpPr>
          <p:nvPr/>
        </p:nvCxnSpPr>
        <p:spPr>
          <a:xfrm rot="5400000" flipH="1">
            <a:off x="5410041" y="209853"/>
            <a:ext cx="1971675" cy="8390921"/>
          </a:xfrm>
          <a:prstGeom prst="bentConnector3">
            <a:avLst>
              <a:gd name="adj1" fmla="val -11594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111349" y="100132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“Positive”</a:t>
            </a:r>
            <a:endParaRPr lang="ko-KR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 flipV="1">
            <a:off x="9134013" y="1329463"/>
            <a:ext cx="0" cy="39275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45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928000" y="2902635"/>
            <a:ext cx="6336000" cy="1115869"/>
            <a:chOff x="2928000" y="2902635"/>
            <a:chExt cx="6336000" cy="1115869"/>
          </a:xfrm>
        </p:grpSpPr>
        <p:sp>
          <p:nvSpPr>
            <p:cNvPr id="8" name="Shape 431"/>
            <p:cNvSpPr/>
            <p:nvPr/>
          </p:nvSpPr>
          <p:spPr>
            <a:xfrm>
              <a:off x="3711862" y="2902635"/>
              <a:ext cx="4768291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400"/>
              </a:lvl1pPr>
            </a:lstStyle>
            <a:p>
              <a:pPr algn="ctr" latinLnBrk="0" hangingPunct="0"/>
              <a:r>
                <a:rPr lang="en-US" sz="3600" kern="0" dirty="0">
                  <a:solidFill>
                    <a:srgbClr val="20386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맑은 고딕"/>
                </a:rPr>
                <a:t>End of the document</a:t>
              </a:r>
              <a:endParaRPr sz="3600" kern="0" dirty="0">
                <a:solidFill>
                  <a:srgbClr val="20386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/>
              </a:endParaRPr>
            </a:p>
          </p:txBody>
        </p:sp>
        <p:sp>
          <p:nvSpPr>
            <p:cNvPr id="4" name="Shape 127"/>
            <p:cNvSpPr/>
            <p:nvPr/>
          </p:nvSpPr>
          <p:spPr>
            <a:xfrm rot="5400000">
              <a:off x="6078000" y="832504"/>
              <a:ext cx="36000" cy="6336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70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  <a:alpha val="70000"/>
                  </a:schemeClr>
                </a:gs>
              </a:gsLst>
              <a:lin ang="16200000" scaled="1"/>
              <a:tileRect/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endParaRPr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6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5778"/>
          <a:stretch/>
        </p:blipFill>
        <p:spPr>
          <a:xfrm>
            <a:off x="6157829" y="1082040"/>
            <a:ext cx="5815078" cy="5775960"/>
          </a:xfrm>
          <a:prstGeom prst="rect">
            <a:avLst/>
          </a:prstGeom>
        </p:spPr>
      </p:pic>
      <p:sp>
        <p:nvSpPr>
          <p:cNvPr id="5" name="Shape 147"/>
          <p:cNvSpPr/>
          <p:nvPr/>
        </p:nvSpPr>
        <p:spPr>
          <a:xfrm>
            <a:off x="0" y="209172"/>
            <a:ext cx="142088" cy="637851"/>
          </a:xfrm>
          <a:prstGeom prst="rect">
            <a:avLst/>
          </a:prstGeom>
          <a:solidFill>
            <a:srgbClr val="F18B1C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grpSp>
        <p:nvGrpSpPr>
          <p:cNvPr id="13" name="그룹 12"/>
          <p:cNvGrpSpPr/>
          <p:nvPr/>
        </p:nvGrpSpPr>
        <p:grpSpPr>
          <a:xfrm>
            <a:off x="6573180" y="1323190"/>
            <a:ext cx="5220718" cy="527125"/>
            <a:chOff x="4403912" y="1323190"/>
            <a:chExt cx="5220718" cy="527125"/>
          </a:xfrm>
        </p:grpSpPr>
        <p:sp>
          <p:nvSpPr>
            <p:cNvPr id="6" name="타원 5"/>
            <p:cNvSpPr/>
            <p:nvPr/>
          </p:nvSpPr>
          <p:spPr>
            <a:xfrm>
              <a:off x="4403912" y="1323190"/>
              <a:ext cx="559397" cy="5271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5223286" y="1323190"/>
              <a:ext cx="559397" cy="5271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305611" y="1323190"/>
              <a:ext cx="559397" cy="5271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995892" y="1323190"/>
              <a:ext cx="559397" cy="5271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8407507" y="1323190"/>
              <a:ext cx="559397" cy="5271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9065233" y="1323190"/>
              <a:ext cx="559397" cy="5271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7465457" y="1323190"/>
              <a:ext cx="559397" cy="5271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571210" y="3852432"/>
            <a:ext cx="5220718" cy="527125"/>
            <a:chOff x="4401942" y="3852432"/>
            <a:chExt cx="5220718" cy="527125"/>
          </a:xfrm>
        </p:grpSpPr>
        <p:sp>
          <p:nvSpPr>
            <p:cNvPr id="14" name="타원 13"/>
            <p:cNvSpPr/>
            <p:nvPr/>
          </p:nvSpPr>
          <p:spPr>
            <a:xfrm>
              <a:off x="4401942" y="3852432"/>
              <a:ext cx="559397" cy="5271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221316" y="3852432"/>
              <a:ext cx="559397" cy="5271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303641" y="3852432"/>
              <a:ext cx="559397" cy="5271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095522" y="3852432"/>
              <a:ext cx="559397" cy="5271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9063263" y="3852432"/>
              <a:ext cx="559397" cy="5271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7463487" y="3852432"/>
              <a:ext cx="559397" cy="5271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6179928" y="1905000"/>
            <a:ext cx="5753100" cy="1653540"/>
          </a:xfrm>
          <a:prstGeom prst="roundRect">
            <a:avLst>
              <a:gd name="adj" fmla="val 582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Shape 146"/>
          <p:cNvSpPr/>
          <p:nvPr/>
        </p:nvSpPr>
        <p:spPr>
          <a:xfrm>
            <a:off x="301152" y="139367"/>
            <a:ext cx="2795617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just" defTabSz="1289050">
              <a:defRPr sz="4000" b="1">
                <a:solidFill>
                  <a:srgbClr val="21425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i="1" u="sng" dirty="0">
                <a:solidFill>
                  <a:schemeClr val="accent2"/>
                </a:solidFill>
              </a:rPr>
              <a:t>Sequencing</a:t>
            </a:r>
            <a:endParaRPr i="1" u="sng" dirty="0">
              <a:solidFill>
                <a:schemeClr val="accent2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83889"/>
          <a:stretch/>
        </p:blipFill>
        <p:spPr>
          <a:xfrm>
            <a:off x="6157829" y="0"/>
            <a:ext cx="5815078" cy="1104900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21423"/>
              </p:ext>
            </p:extLst>
          </p:nvPr>
        </p:nvGraphicFramePr>
        <p:xfrm>
          <a:off x="214009" y="2160743"/>
          <a:ext cx="5762842" cy="212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8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1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Measurement</a:t>
                      </a:r>
                    </a:p>
                    <a:p>
                      <a:pPr algn="ctr" latinLnBrk="1"/>
                      <a:r>
                        <a:rPr lang="en-US" altLang="ko-KR" dirty="0"/>
                        <a:t>_</a:t>
                      </a:r>
                      <a:r>
                        <a:rPr lang="en-US" altLang="ko-KR" dirty="0" err="1"/>
                        <a:t>concept_id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Measurement_type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_</a:t>
                      </a:r>
                      <a:r>
                        <a:rPr lang="en-US" altLang="ko-KR" dirty="0" err="1"/>
                        <a:t>concept_id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1004001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5023928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1004002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5023928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1004003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5023928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1004004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5023928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337577" y="4693755"/>
            <a:ext cx="351570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5023928 </a:t>
            </a:r>
            <a:r>
              <a:rPr lang="en-US" altLang="ko-KR" dirty="0"/>
              <a:t>(Genomic Sequencing)</a:t>
            </a:r>
          </a:p>
          <a:p>
            <a:r>
              <a:rPr lang="en-US" altLang="ko-KR" dirty="0"/>
              <a:t>1004001 (Sanger Sequencing)</a:t>
            </a:r>
          </a:p>
          <a:p>
            <a:r>
              <a:rPr lang="en-US" altLang="ko-KR" dirty="0"/>
              <a:t>1004002 (NGS Gene Panel)</a:t>
            </a:r>
          </a:p>
          <a:p>
            <a:r>
              <a:rPr lang="en-US" altLang="ko-KR" dirty="0"/>
              <a:t>1004003 (Exome Sequencing)</a:t>
            </a:r>
          </a:p>
          <a:p>
            <a:r>
              <a:rPr lang="en-US" altLang="ko-KR" dirty="0"/>
              <a:t>1004004 (Genome Sequencing)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0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997</Words>
  <Application>Microsoft Office PowerPoint</Application>
  <PresentationFormat>와이드스크린</PresentationFormat>
  <Paragraphs>228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나눔스퀘어 Bold</vt:lpstr>
      <vt:lpstr>나눔고딕 ExtraBold</vt:lpstr>
      <vt:lpstr>나눔스퀘어 ExtraBold</vt:lpstr>
      <vt:lpstr>Arial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Genomic CDM</dc:title>
  <dc:creator>James Lee</dc:creator>
  <cp:lastModifiedBy>ssj0921@ajou.ac.kr</cp:lastModifiedBy>
  <cp:revision>94</cp:revision>
  <cp:lastPrinted>2020-03-25T05:26:15Z</cp:lastPrinted>
  <dcterms:created xsi:type="dcterms:W3CDTF">2018-12-25T13:37:35Z</dcterms:created>
  <dcterms:modified xsi:type="dcterms:W3CDTF">2020-03-31T13:03:04Z</dcterms:modified>
</cp:coreProperties>
</file>